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8" r:id="rId3"/>
    <p:sldId id="260" r:id="rId4"/>
    <p:sldId id="279" r:id="rId5"/>
    <p:sldId id="261" r:id="rId6"/>
    <p:sldId id="277" r:id="rId7"/>
    <p:sldId id="264" r:id="rId8"/>
    <p:sldId id="278" r:id="rId9"/>
    <p:sldId id="266" r:id="rId10"/>
    <p:sldId id="280" r:id="rId11"/>
    <p:sldId id="273" r:id="rId12"/>
    <p:sldId id="268" r:id="rId13"/>
    <p:sldId id="269" r:id="rId14"/>
    <p:sldId id="270" r:id="rId15"/>
    <p:sldId id="271" r:id="rId16"/>
    <p:sldId id="276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9" autoAdjust="0"/>
    <p:restoredTop sz="94660"/>
  </p:normalViewPr>
  <p:slideViewPr>
    <p:cSldViewPr snapToGrid="0">
      <p:cViewPr>
        <p:scale>
          <a:sx n="55" d="100"/>
          <a:sy n="55" d="100"/>
        </p:scale>
        <p:origin x="-114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D1D24-81C0-4F5F-B704-80C80E34E298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5E801-7A2C-43E0-96BD-D373E7D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4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1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وقطّعناهم </a:t>
            </a:r>
            <a:r>
              <a:rPr lang="ar-SA" sz="1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اثْنَتَي عَشْرَةَ أسباطًا أُممًا</a:t>
            </a:r>
            <a:r>
              <a:rPr lang="ar-SA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</a:t>
            </a:r>
            <a:endParaRPr lang="en-US" sz="1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5E801-7A2C-43E0-96BD-D373E7D29C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50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1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وقطّعناهم </a:t>
            </a:r>
            <a:r>
              <a:rPr lang="ar-SA" sz="1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اثْنَتَي عَشْرَةَ أسباطًا أُممًا</a:t>
            </a:r>
            <a:r>
              <a:rPr lang="ar-SA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</a:t>
            </a:r>
            <a:endParaRPr lang="en-US" sz="14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5E801-7A2C-43E0-96BD-D373E7D29C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6032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9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845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26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1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4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7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9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7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1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2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6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3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45CB-E297-41F5-8FBB-BDB47780294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278FCD-6769-41DF-9EF4-309B57A5A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7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العدد والمعدود</a:t>
            </a:r>
            <a:endParaRPr lang="en-US" sz="7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السادس «ج»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744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13, 19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98964" y="1631373"/>
            <a:ext cx="9405648" cy="4279849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عليها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تِسْعَةَ عَشَرَ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}[ملكًا]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شاهدتُ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خمسَ عشرةَ قافلَة.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القاعدة: الجزء الأول (3-9) يخالف المعدود, والجزء الثاني (10) يطابق المعدود.</a:t>
            </a:r>
            <a:endParaRPr lang="en-US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01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8376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تلخيص الأعداد المركّبة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08012" y="348341"/>
            <a:ext cx="8915400" cy="650965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جزء 1             جزء 2 </a:t>
            </a: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1                10</a:t>
            </a: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4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5                10         </a:t>
            </a: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6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7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               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9                10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סוגר מסולסל שמאלי 3"/>
          <p:cNvSpPr/>
          <p:nvPr/>
        </p:nvSpPr>
        <p:spPr>
          <a:xfrm>
            <a:off x="3628118" y="990600"/>
            <a:ext cx="870857" cy="5377543"/>
          </a:xfrm>
          <a:prstGeom prst="leftBrace">
            <a:avLst>
              <a:gd name="adj1" fmla="val 78751"/>
              <a:gd name="adj2" fmla="val 497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סוגר מסולסל ימני 4"/>
          <p:cNvSpPr/>
          <p:nvPr/>
        </p:nvSpPr>
        <p:spPr>
          <a:xfrm>
            <a:off x="5769428" y="990600"/>
            <a:ext cx="664029" cy="1023257"/>
          </a:xfrm>
          <a:prstGeom prst="rightBrace">
            <a:avLst>
              <a:gd name="adj1" fmla="val 2800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סוגר מסולסל ימני 5"/>
          <p:cNvSpPr/>
          <p:nvPr/>
        </p:nvSpPr>
        <p:spPr>
          <a:xfrm>
            <a:off x="5769428" y="2220685"/>
            <a:ext cx="914400" cy="4147458"/>
          </a:xfrm>
          <a:prstGeom prst="rightBrace">
            <a:avLst>
              <a:gd name="adj1" fmla="val 55952"/>
              <a:gd name="adj2" fmla="val 497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חץ ימינה 8"/>
          <p:cNvSpPr/>
          <p:nvPr/>
        </p:nvSpPr>
        <p:spPr>
          <a:xfrm>
            <a:off x="1600992" y="3093355"/>
            <a:ext cx="1981201" cy="1161145"/>
          </a:xfrm>
          <a:prstGeom prst="rightArrow">
            <a:avLst>
              <a:gd name="adj1" fmla="val 65000"/>
              <a:gd name="adj2" fmla="val 2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يُطابق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חץ שמאלה 9"/>
          <p:cNvSpPr/>
          <p:nvPr/>
        </p:nvSpPr>
        <p:spPr>
          <a:xfrm>
            <a:off x="6837817" y="990600"/>
            <a:ext cx="1415142" cy="1052287"/>
          </a:xfrm>
          <a:prstGeom prst="leftArrow">
            <a:avLst>
              <a:gd name="adj1" fmla="val 66552"/>
              <a:gd name="adj2" fmla="val 220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يُطابق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חץ שמאלה 10"/>
          <p:cNvSpPr/>
          <p:nvPr/>
        </p:nvSpPr>
        <p:spPr>
          <a:xfrm>
            <a:off x="6837817" y="3768270"/>
            <a:ext cx="1415142" cy="1052287"/>
          </a:xfrm>
          <a:prstGeom prst="leftArrow">
            <a:avLst>
              <a:gd name="adj1" fmla="val 66552"/>
              <a:gd name="adj2" fmla="val 220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يُخالف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50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العقود 20, 30</a:t>
            </a:r>
            <a:r>
              <a:rPr lang="ar-SA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40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29936" y="1548245"/>
            <a:ext cx="11357264" cy="4873337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فمن لم يستطع فإطعام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سِتِّينَ مسكينًا}</a:t>
            </a: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وواعدنَا مُوسى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ثَلاَثِينَ لَيلَةً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وأتممناهَا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بِعَشرٍ فتَمَّ ميقَاتُ ربّهِ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أربَعِينَ لَيلَةً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</a:p>
          <a:p>
            <a:pPr marL="0" indent="0" algn="r" rtl="1">
              <a:buNone/>
            </a:pP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56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العقود 20, 30</a:t>
            </a:r>
            <a:r>
              <a:rPr lang="ar-SA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40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29936" y="1548245"/>
            <a:ext cx="11357264" cy="4873337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فمن لم يستطع فإطعام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سِتِّينَ مسكينًا}</a:t>
            </a: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وواعدنَا مُوسى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ثَلاَثِينَ لَيلَةً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وأتممناهَا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بِعَشرٍ فتَمَّ ميقَاتُ ربّهِ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أربَعِينَ لَيلَةً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القاعدة: ألفاظ العقود لا تتأثر بالمعدود وإنما تتأثر بموقعها الإعرابي في الجملة(الوظيفة النحوية)</a:t>
            </a:r>
          </a:p>
          <a:p>
            <a:pPr marL="0" indent="0" algn="r" rtl="1">
              <a:buNone/>
            </a:pPr>
            <a:r>
              <a:rPr lang="ar-SA" sz="32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فتلزم صورة واحدة في التذكير وفي التأنيث.</a:t>
            </a:r>
            <a:endParaRPr lang="en-US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35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1790"/>
          </a:xfrm>
        </p:spPr>
        <p:txBody>
          <a:bodyPr/>
          <a:lstStyle/>
          <a:p>
            <a:pPr algn="r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المعطوفة 21-99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600200" y="1641764"/>
            <a:ext cx="9904412" cy="4269458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تنافسَ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ثلاثةٌ وسبعونَ طالبًا.                            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طوّرنا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واحدًا وعشرينَ مجمعًا.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إنّ أخي له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تِسعٌ و تِسْعُونَ نعجةً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                  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تطوعنا في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واحدةٍ وعشرين جمعيّة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67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1790"/>
          </a:xfrm>
        </p:spPr>
        <p:txBody>
          <a:bodyPr/>
          <a:lstStyle/>
          <a:p>
            <a:pPr algn="r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المعطوفة 21-99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93618" y="1641763"/>
            <a:ext cx="10610994" cy="4987637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تنافسَ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ثلاثةٌ وسبعونَ طالبًا.                            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طوّرنا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واحدًا وعشرينَ مجمعًا.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إنّ أخي له 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تِسعٌ و تِسْعُونَ نعجةً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                   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تطوعنا في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واحدةٍ وعشرين جمعيّة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القاعدة: ينطبق على الجزء الأول قاعدة الأعداد المفردة, وعلى جزئها الثاني قاعدة العقود.</a:t>
            </a:r>
            <a:endParaRPr lang="en-US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9077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8376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تلخيص الأعداد المعطوفة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08012" y="348341"/>
            <a:ext cx="8915400" cy="6509659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جزء 1             جزء 2 </a:t>
            </a: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       و         20</a:t>
            </a: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        و        30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         و       40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4          </a:t>
            </a:r>
            <a:r>
              <a:rPr lang="ar-SA" sz="320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     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         و        60         </a:t>
            </a: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6          و        70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7          و       80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          و      90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9          و      90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סוגר מסולסל שמאלי 3"/>
          <p:cNvSpPr/>
          <p:nvPr/>
        </p:nvSpPr>
        <p:spPr>
          <a:xfrm>
            <a:off x="3628118" y="990600"/>
            <a:ext cx="870857" cy="5377543"/>
          </a:xfrm>
          <a:prstGeom prst="leftBrace">
            <a:avLst>
              <a:gd name="adj1" fmla="val 78751"/>
              <a:gd name="adj2" fmla="val 497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סוגר מסולסל ימני 4"/>
          <p:cNvSpPr/>
          <p:nvPr/>
        </p:nvSpPr>
        <p:spPr>
          <a:xfrm>
            <a:off x="5769428" y="990600"/>
            <a:ext cx="664029" cy="1023257"/>
          </a:xfrm>
          <a:prstGeom prst="rightBrace">
            <a:avLst>
              <a:gd name="adj1" fmla="val 2800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סוגר מסולסל ימני 5"/>
          <p:cNvSpPr/>
          <p:nvPr/>
        </p:nvSpPr>
        <p:spPr>
          <a:xfrm>
            <a:off x="5769428" y="2220685"/>
            <a:ext cx="914400" cy="4147458"/>
          </a:xfrm>
          <a:prstGeom prst="rightBrace">
            <a:avLst>
              <a:gd name="adj1" fmla="val 55952"/>
              <a:gd name="adj2" fmla="val 497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חץ ימינה 8"/>
          <p:cNvSpPr/>
          <p:nvPr/>
        </p:nvSpPr>
        <p:spPr>
          <a:xfrm>
            <a:off x="1492928" y="2815770"/>
            <a:ext cx="1981201" cy="1727202"/>
          </a:xfrm>
          <a:prstGeom prst="rightArrow">
            <a:avLst>
              <a:gd name="adj1" fmla="val 65000"/>
              <a:gd name="adj2" fmla="val 2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وفقا لموقعها الإعرابي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חץ שמאלה 9"/>
          <p:cNvSpPr/>
          <p:nvPr/>
        </p:nvSpPr>
        <p:spPr>
          <a:xfrm>
            <a:off x="6837817" y="990600"/>
            <a:ext cx="1415142" cy="1052287"/>
          </a:xfrm>
          <a:prstGeom prst="leftArrow">
            <a:avLst>
              <a:gd name="adj1" fmla="val 66552"/>
              <a:gd name="adj2" fmla="val 220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يُطابق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חץ שמאלה 10"/>
          <p:cNvSpPr/>
          <p:nvPr/>
        </p:nvSpPr>
        <p:spPr>
          <a:xfrm>
            <a:off x="6837817" y="3768270"/>
            <a:ext cx="1415142" cy="1052287"/>
          </a:xfrm>
          <a:prstGeom prst="leftArrow">
            <a:avLst>
              <a:gd name="adj1" fmla="val 66552"/>
              <a:gd name="adj2" fmla="val 220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يُخالف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592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68234" y="135737"/>
            <a:ext cx="8911687" cy="602017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اكتب الأعداد التالية بالكلمات: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89212" y="737753"/>
            <a:ext cx="8915400" cy="59020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36 منزل                                    5 رغيف                                         12 قلم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13 غابة                                    17 زائر                                          81 معطف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78 قطرة                                   21 مسطرة                                    11 مقلمة 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59 بيت                                     37 طريقة                                         28 جيب 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11 موقف                                64 كائن                                         12 حركة 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83 مدرّسة                              12 قلم                                         11 طاولة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32 هدف                               19 معهد                                           77 جامعة </a:t>
            </a:r>
          </a:p>
          <a:p>
            <a:pPr marL="0" indent="0" algn="r" rtl="1">
              <a:buNone/>
            </a:pP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 شجرة                                 34 ولد                                               7 قطة </a:t>
            </a:r>
          </a:p>
          <a:p>
            <a:pPr marL="0" indent="0" algn="r" rtl="1">
              <a:buNone/>
            </a:pPr>
            <a:r>
              <a:rPr lang="ar-SA" sz="320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 حذاء                               2 خصم                                          99 إنسان                                                    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992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89909" y="1556657"/>
            <a:ext cx="9114703" cy="5301344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الاعداد المفردة</a:t>
            </a:r>
          </a:p>
          <a:p>
            <a:pPr marL="0" indent="0" algn="ctr" rtl="1">
              <a:buNone/>
            </a:pPr>
            <a:endParaRPr lang="ar-SA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endParaRPr lang="ar-SA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الأعداد المركّبة</a:t>
            </a:r>
          </a:p>
          <a:p>
            <a:pPr marL="0" indent="0" algn="ctr" rtl="1">
              <a:buNone/>
            </a:pPr>
            <a:endParaRPr lang="ar-SA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endParaRPr lang="ar-SA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6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الأعداد المعطوفة</a:t>
            </a:r>
            <a:r>
              <a:rPr lang="he-IL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                                   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r>
              <a:rPr lang="he-IL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العقود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8315098" y="1099597"/>
            <a:ext cx="3539445" cy="729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1, 2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2035630" y="1099596"/>
            <a:ext cx="3416525" cy="729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3 - 10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3265714" y="2523250"/>
            <a:ext cx="2186441" cy="18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13 - 19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8065820" y="2523250"/>
            <a:ext cx="2242457" cy="1820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11, 12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6867944" y="4772822"/>
            <a:ext cx="2894308" cy="10743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21 - 99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3869679" y="4772821"/>
            <a:ext cx="2894308" cy="10743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20, 30, 40...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849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89212" y="321288"/>
            <a:ext cx="8911687" cy="747491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1, 2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85499" y="1381990"/>
            <a:ext cx="8915400" cy="5388429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إلهكم إلهٌ واحدٌ}                                                        هذا بيتٌ واحدٌ.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{أمتكم أمةٌ واحدةٌ}                                                    هذه طاولةٌ واحدةٌ. </a:t>
            </a:r>
          </a:p>
          <a:p>
            <a:pPr marL="0" indent="0" algn="r" rtl="1">
              <a:buNone/>
            </a:pP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061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89212" y="321288"/>
            <a:ext cx="8911687" cy="747491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1, 2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85499" y="1381990"/>
            <a:ext cx="8915400" cy="5388429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إلهكم إلهٌ واحدٌ}                                                        هذا بيتٌ واحدٌ.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{أمتكم أمةٌ واحدةٌ}                                                    هذه طاولةٌ واحدةٌ. </a:t>
            </a:r>
          </a:p>
          <a:p>
            <a:pPr marL="0" indent="0" algn="r" rtl="1">
              <a:buNone/>
            </a:pP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القاعدة: العدد يوافق المعدود مع (1, 2) من حيث التذكير والتأنيث.</a:t>
            </a:r>
            <a:endParaRPr lang="ar-SA" sz="32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192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0147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من 3 حتى 10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71600" y="1502227"/>
            <a:ext cx="10359736" cy="4920343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انطَلِقُوا إِلَى ظِلٍّ ذِي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ثَلَاثِ </a:t>
            </a:r>
            <a:r>
              <a:rPr lang="ar-SA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شُعَبٍ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سخّرها عليهم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سبعَ ليال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ثمانية أيّام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فَمَن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لَّمْ يَجِدْ فَصِيَامُ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ثَلاثَةِ أَيَّامٍ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الْحَجِّ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وَسَبْعَةٍ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إِذَا رَجَعْتُمْ تِلْكَ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عَشَرَةٌ 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كَامِلَةٌ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  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408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0147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من 3 حتى 10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71600" y="1502227"/>
            <a:ext cx="10359736" cy="4920343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انطَلِقُوا إِلَى ظِلٍّ ذِي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ثَلَاثِ </a:t>
            </a:r>
            <a:r>
              <a:rPr lang="ar-SA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شُعَبٍ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سخّرها عليهم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سبعَ ليال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ثمانية أيّام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فَمَن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لَّمْ يَجِدْ فَصِيَامُ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ثَلاثَةِ أَيَّامٍ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فِي الْحَجِّ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وَسَبْعَةٍ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إِذَا رَجَعْتُمْ تِلْكَ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عَشَرَةٌ 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كَامِلَةٌ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  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القاعدة: العدد يخالف المعدود مع الأعداد (3-10).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</a:t>
            </a:r>
          </a:p>
          <a:p>
            <a:pPr marL="0" indent="0" algn="r" rtl="1">
              <a:buNone/>
            </a:pPr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728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9835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11, 12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53491" y="1652155"/>
            <a:ext cx="9777845" cy="4259067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إِنِّي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رَأَيْتُ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أَحَدَ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عَشَرَ كَوْكَباً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                       {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إِنَّ عِدَّةَ الشُّهُورِ عِنْدَ اللَّهِ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اثْنَا عَشَرَ شَهْراً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</a:p>
          <a:p>
            <a:pPr marL="0" indent="0" algn="r" rtl="1">
              <a:buNone/>
            </a:pPr>
            <a:endParaRPr lang="ar-SA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رأيتُ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إحدى عشرة مقلمةً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{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فانفجرت منه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اثنتا عشرة عينًا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515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9835"/>
          </a:xfrm>
        </p:spPr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11, 12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53491" y="1652155"/>
            <a:ext cx="9777845" cy="4259067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إِنِّي 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رَأَيْتُ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أَحَدَ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عَشَرَ كَوْكَباً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                       {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إِنَّ عِدَّةَ الشُّهُورِ عِنْدَ اللَّهِ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اثْنَا عَشَرَ شَهْراً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</a:t>
            </a:r>
          </a:p>
          <a:p>
            <a:pPr marL="0" indent="0" algn="r" rtl="1">
              <a:buNone/>
            </a:pPr>
            <a:endParaRPr lang="ar-SA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رأيتُ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إحدى عشرة مقلمةً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                  {</a:t>
            </a:r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فانفجرت منه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اثنتا عشرة عينًا</a:t>
            </a:r>
            <a:r>
              <a:rPr lang="ar-SA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 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SA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القاعدة: العدد (ال1 أو 2, وكذلك ال10) توافق المعدود من حيث التذكير والتأنيث.</a:t>
            </a:r>
          </a:p>
          <a:p>
            <a:pPr marL="0" indent="0" algn="r" rtl="1">
              <a:buNone/>
            </a:pPr>
            <a:endParaRPr lang="ar-SA" sz="3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616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الاعداد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13, 19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98964" y="1631373"/>
            <a:ext cx="9405648" cy="4279849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{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عليها</a:t>
            </a:r>
            <a:r>
              <a:rPr lang="ar-SA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تِسْعَةَ عَشَرَ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}[ملكًا]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شاهدتُ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خمسَ عشرةَ قافلَة.</a:t>
            </a:r>
          </a:p>
          <a:p>
            <a:pPr algn="r" rtl="1"/>
            <a:endParaRPr lang="ar-SA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30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עשן מתפתל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496</TotalTime>
  <Words>577</Words>
  <Application>Microsoft Office PowerPoint</Application>
  <PresentationFormat>מותאם אישית</PresentationFormat>
  <Paragraphs>131</Paragraphs>
  <Slides>17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עשן מתפתל</vt:lpstr>
      <vt:lpstr>العدد والمعدود</vt:lpstr>
      <vt:lpstr>מצגת של PowerPoint</vt:lpstr>
      <vt:lpstr>الاعداد 1, 2</vt:lpstr>
      <vt:lpstr>الاعداد 1, 2</vt:lpstr>
      <vt:lpstr>الاعداد من 3 حتى 10</vt:lpstr>
      <vt:lpstr>الاعداد من 3 حتى 10</vt:lpstr>
      <vt:lpstr>الاعداد 11, 12</vt:lpstr>
      <vt:lpstr>الاعداد 11, 12</vt:lpstr>
      <vt:lpstr>الاعداد 13, 19</vt:lpstr>
      <vt:lpstr>الاعداد 13, 19</vt:lpstr>
      <vt:lpstr>تلخيص الأعداد المركّبة</vt:lpstr>
      <vt:lpstr>العقود 20, 30, 40...</vt:lpstr>
      <vt:lpstr>العقود 20, 30, 40...</vt:lpstr>
      <vt:lpstr>الاعداد المعطوفة 21-99</vt:lpstr>
      <vt:lpstr>الاعداد المعطوفة 21-99</vt:lpstr>
      <vt:lpstr>تلخيص الأعداد المعطوفة</vt:lpstr>
      <vt:lpstr>اكتب الأعداد التالية بالكلمات: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العدد والمعدود</dc:title>
  <dc:creator>Hebrew1111</dc:creator>
  <cp:lastModifiedBy>KANA</cp:lastModifiedBy>
  <cp:revision>26</cp:revision>
  <dcterms:created xsi:type="dcterms:W3CDTF">2016-11-11T16:10:05Z</dcterms:created>
  <dcterms:modified xsi:type="dcterms:W3CDTF">2017-02-21T17:59:15Z</dcterms:modified>
</cp:coreProperties>
</file>